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96" r:id="rId2"/>
    <p:sldId id="325" r:id="rId3"/>
    <p:sldId id="313" r:id="rId4"/>
    <p:sldId id="314" r:id="rId5"/>
    <p:sldId id="322" r:id="rId6"/>
    <p:sldId id="315" r:id="rId7"/>
    <p:sldId id="316" r:id="rId8"/>
    <p:sldId id="323" r:id="rId9"/>
    <p:sldId id="324" r:id="rId10"/>
  </p:sldIdLst>
  <p:sldSz cx="9144000" cy="6858000" type="screen4x3"/>
  <p:notesSz cx="6858000" cy="91440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r" rtl="0" eaLnBrk="0" fontAlgn="base" hangingPunct="0">
      <a:spcBef>
        <a:spcPct val="0"/>
      </a:spcBef>
      <a:spcAft>
        <a:spcPct val="0"/>
      </a:spcAft>
      <a:defRPr sz="2400" kern="1200">
        <a:solidFill>
          <a:schemeClr val="bg2"/>
        </a:solidFill>
        <a:latin typeface="Times New Roman" charset="0"/>
        <a:ea typeface="+mn-ea"/>
        <a:cs typeface="+mn-cs"/>
      </a:defRPr>
    </a:lvl1pPr>
    <a:lvl2pPr marL="457200" algn="r" rtl="0" eaLnBrk="0" fontAlgn="base" hangingPunct="0">
      <a:spcBef>
        <a:spcPct val="0"/>
      </a:spcBef>
      <a:spcAft>
        <a:spcPct val="0"/>
      </a:spcAft>
      <a:defRPr sz="2400" kern="1200">
        <a:solidFill>
          <a:schemeClr val="bg2"/>
        </a:solidFill>
        <a:latin typeface="Times New Roman" charset="0"/>
        <a:ea typeface="+mn-ea"/>
        <a:cs typeface="+mn-cs"/>
      </a:defRPr>
    </a:lvl2pPr>
    <a:lvl3pPr marL="914400" algn="r" rtl="0" eaLnBrk="0" fontAlgn="base" hangingPunct="0">
      <a:spcBef>
        <a:spcPct val="0"/>
      </a:spcBef>
      <a:spcAft>
        <a:spcPct val="0"/>
      </a:spcAft>
      <a:defRPr sz="2400" kern="1200">
        <a:solidFill>
          <a:schemeClr val="bg2"/>
        </a:solidFill>
        <a:latin typeface="Times New Roman" charset="0"/>
        <a:ea typeface="+mn-ea"/>
        <a:cs typeface="+mn-cs"/>
      </a:defRPr>
    </a:lvl3pPr>
    <a:lvl4pPr marL="1371600" algn="r" rtl="0" eaLnBrk="0" fontAlgn="base" hangingPunct="0">
      <a:spcBef>
        <a:spcPct val="0"/>
      </a:spcBef>
      <a:spcAft>
        <a:spcPct val="0"/>
      </a:spcAft>
      <a:defRPr sz="2400" kern="1200">
        <a:solidFill>
          <a:schemeClr val="bg2"/>
        </a:solidFill>
        <a:latin typeface="Times New Roman" charset="0"/>
        <a:ea typeface="+mn-ea"/>
        <a:cs typeface="+mn-cs"/>
      </a:defRPr>
    </a:lvl4pPr>
    <a:lvl5pPr marL="1828800" algn="r" rtl="0" eaLnBrk="0" fontAlgn="base" hangingPunct="0">
      <a:spcBef>
        <a:spcPct val="0"/>
      </a:spcBef>
      <a:spcAft>
        <a:spcPct val="0"/>
      </a:spcAft>
      <a:defRPr sz="2400" kern="1200">
        <a:solidFill>
          <a:schemeClr val="bg2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2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2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2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2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2278E"/>
    <a:srgbClr val="FFCC00"/>
    <a:srgbClr val="66FF66"/>
    <a:srgbClr val="777777"/>
    <a:srgbClr val="FF3300"/>
    <a:srgbClr val="B2B2B2"/>
    <a:srgbClr val="FF505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4660"/>
  </p:normalViewPr>
  <p:slideViewPr>
    <p:cSldViewPr>
      <p:cViewPr>
        <p:scale>
          <a:sx n="100" d="100"/>
          <a:sy n="100" d="100"/>
        </p:scale>
        <p:origin x="-1104" y="22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37" d="100"/>
          <a:sy n="37" d="100"/>
        </p:scale>
        <p:origin x="-1470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84256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692150"/>
            <a:ext cx="4559300" cy="34163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9750"/>
            <a:ext cx="5029200" cy="35988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0"/>
            <a:r>
              <a:rPr lang="en-US" noProof="0" smtClean="0"/>
              <a:t>Second level</a:t>
            </a:r>
          </a:p>
          <a:p>
            <a:pPr lvl="0"/>
            <a:r>
              <a:rPr lang="en-US" noProof="0" smtClean="0"/>
              <a:t>Third level</a:t>
            </a:r>
          </a:p>
          <a:p>
            <a:pPr lvl="0"/>
            <a:r>
              <a:rPr lang="en-US" noProof="0" smtClean="0"/>
              <a:t>Fourth level</a:t>
            </a:r>
          </a:p>
          <a:p>
            <a:pPr lvl="0"/>
            <a:r>
              <a:rPr lang="en-US" noProof="0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2839418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0"/>
      </a:spcBef>
      <a:spcAft>
        <a:spcPct val="0"/>
      </a:spcAft>
      <a:defRPr sz="1100" kern="1200">
        <a:solidFill>
          <a:schemeClr val="tx1"/>
        </a:solidFill>
        <a:latin typeface="Arial" charset="0"/>
        <a:ea typeface="+mn-ea"/>
        <a:cs typeface="+mn-cs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/>
          <a:lstStyle/>
          <a:p>
            <a:r>
              <a:rPr lang="en-US" sz="1200">
                <a:solidFill>
                  <a:schemeClr val="tx1"/>
                </a:solidFill>
              </a:rPr>
              <a:t>5 October 1998</a:t>
            </a:r>
          </a:p>
        </p:txBody>
      </p:sp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3886200" y="8683625"/>
            <a:ext cx="2971800" cy="460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 anchor="b"/>
          <a:lstStyle/>
          <a:p>
            <a:r>
              <a:rPr lang="en-US" sz="120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0" y="8683625"/>
            <a:ext cx="2971800" cy="460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 anchor="b"/>
          <a:lstStyle/>
          <a:p>
            <a:pPr algn="l"/>
            <a:r>
              <a:rPr lang="en-US" sz="1200">
                <a:solidFill>
                  <a:schemeClr val="tx1"/>
                </a:solidFill>
              </a:rPr>
              <a:t>IntTUG 1998</a:t>
            </a:r>
          </a:p>
        </p:txBody>
      </p:sp>
      <p:sp>
        <p:nvSpPr>
          <p:cNvPr id="20485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r-HR"/>
          </a:p>
        </p:txBody>
      </p:sp>
      <p:sp>
        <p:nvSpPr>
          <p:cNvPr id="20486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20487" name="Rectangle 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defTabSz="827088">
              <a:spcBef>
                <a:spcPct val="30000"/>
              </a:spcBef>
            </a:pPr>
            <a:endParaRPr lang="hr-HR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/>
          <a:lstStyle/>
          <a:p>
            <a:r>
              <a:rPr lang="en-US" sz="1200">
                <a:solidFill>
                  <a:schemeClr val="tx1"/>
                </a:solidFill>
              </a:rPr>
              <a:t>5 October 1998</a:t>
            </a:r>
          </a:p>
        </p:txBody>
      </p:sp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3886200" y="8683625"/>
            <a:ext cx="2971800" cy="460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 anchor="b"/>
          <a:lstStyle/>
          <a:p>
            <a:r>
              <a:rPr lang="en-US" sz="120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0" y="8683625"/>
            <a:ext cx="2971800" cy="460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 anchor="b"/>
          <a:lstStyle/>
          <a:p>
            <a:pPr algn="l"/>
            <a:r>
              <a:rPr lang="en-US" sz="1200">
                <a:solidFill>
                  <a:schemeClr val="tx1"/>
                </a:solidFill>
              </a:rPr>
              <a:t>IntTUG 1998</a:t>
            </a:r>
          </a:p>
        </p:txBody>
      </p:sp>
      <p:sp>
        <p:nvSpPr>
          <p:cNvPr id="21509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r-HR"/>
          </a:p>
        </p:txBody>
      </p:sp>
      <p:sp>
        <p:nvSpPr>
          <p:cNvPr id="21510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solidFill>
            <a:srgbClr val="FFFFFF"/>
          </a:solidFill>
          <a:ln cap="flat"/>
        </p:spPr>
      </p:sp>
      <p:sp>
        <p:nvSpPr>
          <p:cNvPr id="21511" name="Rectangle 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defTabSz="827088">
              <a:spcBef>
                <a:spcPct val="30000"/>
              </a:spcBef>
            </a:pPr>
            <a:endParaRPr lang="hr-HR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/>
          <a:lstStyle/>
          <a:p>
            <a:r>
              <a:rPr lang="en-US" sz="1200">
                <a:solidFill>
                  <a:schemeClr val="tx1"/>
                </a:solidFill>
              </a:rPr>
              <a:t>5 October 1998</a:t>
            </a:r>
          </a:p>
        </p:txBody>
      </p:sp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3886200" y="8683625"/>
            <a:ext cx="2971800" cy="460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 anchor="b"/>
          <a:lstStyle/>
          <a:p>
            <a:r>
              <a:rPr lang="en-US" sz="120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0" y="8683625"/>
            <a:ext cx="2971800" cy="460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 anchor="b"/>
          <a:lstStyle/>
          <a:p>
            <a:pPr algn="l"/>
            <a:r>
              <a:rPr lang="en-US" sz="1200">
                <a:solidFill>
                  <a:schemeClr val="tx1"/>
                </a:solidFill>
              </a:rPr>
              <a:t>IntTUG 1998</a:t>
            </a:r>
          </a:p>
        </p:txBody>
      </p:sp>
      <p:sp>
        <p:nvSpPr>
          <p:cNvPr id="22533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r-HR"/>
          </a:p>
        </p:txBody>
      </p:sp>
      <p:sp>
        <p:nvSpPr>
          <p:cNvPr id="22534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solidFill>
            <a:srgbClr val="FFFFFF"/>
          </a:solidFill>
          <a:ln cap="flat"/>
        </p:spPr>
      </p:sp>
      <p:sp>
        <p:nvSpPr>
          <p:cNvPr id="22535" name="Rectangle 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defTabSz="827088">
              <a:spcBef>
                <a:spcPct val="30000"/>
              </a:spcBef>
            </a:pPr>
            <a:endParaRPr lang="hr-HR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/>
          <a:lstStyle/>
          <a:p>
            <a:r>
              <a:rPr lang="en-US" sz="1200">
                <a:solidFill>
                  <a:schemeClr val="tx1"/>
                </a:solidFill>
              </a:rPr>
              <a:t>5 October 1998</a:t>
            </a:r>
          </a:p>
        </p:txBody>
      </p:sp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3886200" y="8683625"/>
            <a:ext cx="2971800" cy="460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 anchor="b"/>
          <a:lstStyle/>
          <a:p>
            <a:r>
              <a:rPr lang="en-US" sz="120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0" y="8683625"/>
            <a:ext cx="2971800" cy="460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 anchor="b"/>
          <a:lstStyle/>
          <a:p>
            <a:pPr algn="l"/>
            <a:r>
              <a:rPr lang="en-US" sz="1200">
                <a:solidFill>
                  <a:schemeClr val="tx1"/>
                </a:solidFill>
              </a:rPr>
              <a:t>IntTUG 1998</a:t>
            </a:r>
          </a:p>
        </p:txBody>
      </p:sp>
      <p:sp>
        <p:nvSpPr>
          <p:cNvPr id="23557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r-HR"/>
          </a:p>
        </p:txBody>
      </p:sp>
      <p:sp>
        <p:nvSpPr>
          <p:cNvPr id="23558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solidFill>
            <a:srgbClr val="FFFFFF"/>
          </a:solidFill>
          <a:ln cap="flat"/>
        </p:spPr>
      </p:sp>
      <p:sp>
        <p:nvSpPr>
          <p:cNvPr id="23559" name="Rectangle 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defTabSz="827088">
              <a:spcBef>
                <a:spcPct val="30000"/>
              </a:spcBef>
            </a:pPr>
            <a:endParaRPr lang="hr-HR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/>
          <a:lstStyle/>
          <a:p>
            <a:r>
              <a:rPr lang="en-US" sz="1200">
                <a:solidFill>
                  <a:schemeClr val="tx1"/>
                </a:solidFill>
              </a:rPr>
              <a:t>5 October 1998</a:t>
            </a:r>
          </a:p>
        </p:txBody>
      </p:sp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3886200" y="8683625"/>
            <a:ext cx="2971800" cy="460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 anchor="b"/>
          <a:lstStyle/>
          <a:p>
            <a:r>
              <a:rPr lang="en-US" sz="120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0" y="8683625"/>
            <a:ext cx="2971800" cy="460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 anchor="b"/>
          <a:lstStyle/>
          <a:p>
            <a:pPr algn="l"/>
            <a:r>
              <a:rPr lang="en-US" sz="1200">
                <a:solidFill>
                  <a:schemeClr val="tx1"/>
                </a:solidFill>
              </a:rPr>
              <a:t>IntTUG 1998</a:t>
            </a:r>
          </a:p>
        </p:txBody>
      </p:sp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r-HR"/>
          </a:p>
        </p:txBody>
      </p:sp>
      <p:sp>
        <p:nvSpPr>
          <p:cNvPr id="24582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solidFill>
            <a:srgbClr val="FFFFFF"/>
          </a:solidFill>
          <a:ln cap="flat"/>
        </p:spPr>
      </p:sp>
      <p:sp>
        <p:nvSpPr>
          <p:cNvPr id="24583" name="Rectangle 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defTabSz="827088">
              <a:spcBef>
                <a:spcPct val="30000"/>
              </a:spcBef>
            </a:pPr>
            <a:endParaRPr lang="hr-H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34175" y="361950"/>
            <a:ext cx="2105025" cy="56578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19100" y="361950"/>
            <a:ext cx="6162675" cy="56578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19100" y="2133600"/>
            <a:ext cx="413385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5350" y="2133600"/>
            <a:ext cx="413385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r-HR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6000">
              <a:schemeClr val="accent6"/>
            </a:gs>
            <a:gs pos="100000">
              <a:srgbClr val="02278E"/>
            </a:gs>
            <a:gs pos="70000">
              <a:srgbClr val="C4D6EB"/>
            </a:gs>
            <a:gs pos="100000">
              <a:srgbClr val="FFEBFA"/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19100" y="2133600"/>
            <a:ext cx="8420100" cy="3886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</a:t>
            </a:r>
          </a:p>
          <a:p>
            <a:pPr lvl="1"/>
            <a:r>
              <a:rPr lang="en-US" smtClean="0"/>
              <a:t>	Master text styles</a:t>
            </a:r>
          </a:p>
        </p:txBody>
      </p:sp>
      <p:sp>
        <p:nvSpPr>
          <p:cNvPr id="102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419100" y="361950"/>
            <a:ext cx="6210300" cy="685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FFFF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FFFF00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FFFF00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FFFF00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FFFF00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FFFF00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FFFF00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FFFF00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FFFF0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Monotype Sorts" pitchFamily="2" charset="2"/>
        <a:buChar char="u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Times New Roman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Times New Roman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2000">
          <a:solidFill>
            <a:schemeClr val="tx1"/>
          </a:solidFill>
          <a:latin typeface="Times New Roman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2000">
          <a:solidFill>
            <a:schemeClr val="tx1"/>
          </a:solidFill>
          <a:latin typeface="Times New Roman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2000">
          <a:solidFill>
            <a:schemeClr val="tx1"/>
          </a:solidFill>
          <a:latin typeface="Times New Roman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2000">
          <a:solidFill>
            <a:schemeClr val="tx1"/>
          </a:solidFill>
          <a:latin typeface="Times New Roman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2000">
          <a:solidFill>
            <a:schemeClr val="tx1"/>
          </a:solidFill>
          <a:latin typeface="Times New Roman" charset="0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10" Type="http://schemas.openxmlformats.org/officeDocument/2006/relationships/image" Target="../media/image7.jpeg"/><Relationship Id="rId4" Type="http://schemas.openxmlformats.org/officeDocument/2006/relationships/image" Target="../media/image2.png"/><Relationship Id="rId9" Type="http://schemas.openxmlformats.org/officeDocument/2006/relationships/hyperlink" Target="https://mail.google.com/mail/u/0/?ui=2&amp;ik=70da0aadfd&amp;view=att&amp;th=13e36b57976fe74d&amp;attid=0.1&amp;disp=inline&amp;realattid=f_hfuzcria0&amp;safe=1&amp;zw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jpeg"/><Relationship Id="rId5" Type="http://schemas.openxmlformats.org/officeDocument/2006/relationships/image" Target="../media/image3.pn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jpeg"/><Relationship Id="rId5" Type="http://schemas.openxmlformats.org/officeDocument/2006/relationships/image" Target="../media/image3.png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jpeg"/><Relationship Id="rId5" Type="http://schemas.openxmlformats.org/officeDocument/2006/relationships/image" Target="../media/image3.png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jpeg"/><Relationship Id="rId5" Type="http://schemas.openxmlformats.org/officeDocument/2006/relationships/image" Target="../media/image3.png"/><Relationship Id="rId4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536864" y="2009788"/>
            <a:ext cx="8077200" cy="3276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/>
          <a:lstStyle/>
          <a:p>
            <a:pPr algn="l" defTabSz="762000">
              <a:tabLst>
                <a:tab pos="187325" algn="l"/>
              </a:tabLst>
            </a:pPr>
            <a:endParaRPr lang="hr-HR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26980" name="Rectangle 4"/>
          <p:cNvSpPr>
            <a:spLocks noChangeArrowheads="1"/>
          </p:cNvSpPr>
          <p:nvPr/>
        </p:nvSpPr>
        <p:spPr bwMode="auto">
          <a:xfrm>
            <a:off x="571472" y="2857496"/>
            <a:ext cx="7924800" cy="2209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algn="ctr" defTabSz="762000">
              <a:lnSpc>
                <a:spcPct val="110000"/>
              </a:lnSpc>
              <a:spcBef>
                <a:spcPct val="20000"/>
              </a:spcBef>
              <a:tabLst>
                <a:tab pos="187325" algn="l"/>
              </a:tabLst>
              <a:defRPr/>
            </a:pPr>
            <a:r>
              <a:rPr lang="hr-HR" b="1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CENTAR ZA PRUŽANJE PODRŠKE PRI ZAPOŠLJAVANJU OSOBA S INTELEKTUALNIM TEŠKOĆAMA</a:t>
            </a:r>
          </a:p>
          <a:p>
            <a:pPr algn="ctr" defTabSz="762000">
              <a:lnSpc>
                <a:spcPct val="110000"/>
              </a:lnSpc>
              <a:spcBef>
                <a:spcPct val="20000"/>
              </a:spcBef>
              <a:tabLst>
                <a:tab pos="187325" algn="l"/>
              </a:tabLst>
              <a:defRPr/>
            </a:pPr>
            <a:r>
              <a:rPr lang="hr-HR" sz="1200" b="1" dirty="0" err="1" smtClean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Establishing</a:t>
            </a:r>
            <a:r>
              <a:rPr lang="hr-HR" sz="1200" b="1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hr-HR" sz="1200" b="1" dirty="0" err="1" smtClean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Support</a:t>
            </a:r>
            <a:r>
              <a:rPr lang="hr-HR" sz="1200" b="1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hr-HR" sz="1200" b="1" dirty="0" err="1" smtClean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in</a:t>
            </a:r>
            <a:r>
              <a:rPr lang="hr-HR" sz="1200" b="1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hr-HR" sz="1200" b="1" dirty="0" err="1" smtClean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Social</a:t>
            </a:r>
            <a:r>
              <a:rPr lang="hr-HR" sz="1200" b="1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hr-HR" sz="1200" b="1" dirty="0" err="1" smtClean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Inclusion</a:t>
            </a:r>
            <a:r>
              <a:rPr lang="hr-HR" sz="1200" b="1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hr-HR" sz="1200" b="1" dirty="0" err="1" smtClean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and</a:t>
            </a:r>
            <a:r>
              <a:rPr lang="hr-HR" sz="1200" b="1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hr-HR" sz="1200" b="1" dirty="0" err="1" smtClean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Employment</a:t>
            </a:r>
            <a:r>
              <a:rPr lang="hr-HR" sz="1200" b="1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hr-HR" sz="1200" b="1" dirty="0" err="1" smtClean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of</a:t>
            </a:r>
            <a:r>
              <a:rPr lang="hr-HR" sz="1200" b="1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hr-HR" sz="1200" b="1" dirty="0" err="1" smtClean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Disadvantaget</a:t>
            </a:r>
            <a:r>
              <a:rPr lang="hr-HR" sz="1200" b="1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hr-HR" sz="1200" b="1" dirty="0" err="1" smtClean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and</a:t>
            </a:r>
            <a:r>
              <a:rPr lang="hr-HR" sz="1200" b="1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hr-HR" sz="1200" b="1" dirty="0" err="1" smtClean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Marginalized</a:t>
            </a:r>
            <a:r>
              <a:rPr lang="hr-HR" sz="1200" b="1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hr-HR" sz="1200" b="1" dirty="0" err="1" smtClean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Groups</a:t>
            </a:r>
            <a:endParaRPr lang="en-GB" sz="120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26985" name="Rectangle 9"/>
          <p:cNvSpPr>
            <a:spLocks noChangeArrowheads="1"/>
          </p:cNvSpPr>
          <p:nvPr/>
        </p:nvSpPr>
        <p:spPr bwMode="auto">
          <a:xfrm>
            <a:off x="214282" y="4572008"/>
            <a:ext cx="7924800" cy="1981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algn="l" defTabSz="762000">
              <a:lnSpc>
                <a:spcPct val="110000"/>
              </a:lnSpc>
              <a:spcBef>
                <a:spcPct val="20000"/>
              </a:spcBef>
              <a:tabLst>
                <a:tab pos="187325" algn="l"/>
              </a:tabLst>
              <a:defRPr/>
            </a:pPr>
            <a:endParaRPr lang="en-GB" sz="2000" b="1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7142"/>
            <a:ext cx="9150928" cy="2857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3530" y="374098"/>
            <a:ext cx="858353" cy="57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TextBox 8"/>
          <p:cNvSpPr txBox="1"/>
          <p:nvPr/>
        </p:nvSpPr>
        <p:spPr>
          <a:xfrm>
            <a:off x="0" y="1235060"/>
            <a:ext cx="20568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hr-HR" sz="12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This</a:t>
            </a:r>
            <a:r>
              <a:rPr lang="hr-HR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project is </a:t>
            </a:r>
            <a:r>
              <a:rPr lang="hr-HR" sz="12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funded</a:t>
            </a:r>
            <a:r>
              <a:rPr lang="hr-HR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hr-HR" sz="12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by</a:t>
            </a:r>
            <a:r>
              <a:rPr lang="hr-HR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hr-HR" sz="12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The</a:t>
            </a:r>
            <a:r>
              <a:rPr lang="hr-HR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hr-HR" sz="12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Europian</a:t>
            </a:r>
            <a:r>
              <a:rPr lang="hr-HR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hr-HR" sz="12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Union</a:t>
            </a:r>
            <a:endParaRPr lang="hr-HR" sz="1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4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403256" y="302098"/>
            <a:ext cx="735826" cy="72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5" name="Picture 10" descr="logo1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021896" y="4739067"/>
            <a:ext cx="939782" cy="6564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TextBox 12"/>
          <p:cNvSpPr txBox="1"/>
          <p:nvPr/>
        </p:nvSpPr>
        <p:spPr>
          <a:xfrm>
            <a:off x="6328352" y="1320159"/>
            <a:ext cx="25298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  project </a:t>
            </a:r>
            <a:r>
              <a:rPr lang="hr-HR" sz="12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implemented</a:t>
            </a:r>
            <a:r>
              <a:rPr lang="hr-HR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hr-HR" sz="12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by</a:t>
            </a:r>
            <a:r>
              <a:rPr lang="hr-HR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pPr algn="ctr"/>
            <a:r>
              <a:rPr lang="hr-HR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Centar za rehabilitaciju Zagreb, </a:t>
            </a:r>
            <a:r>
              <a:rPr lang="hr-HR" sz="12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Orlovac</a:t>
            </a:r>
            <a:r>
              <a:rPr lang="hr-HR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2</a:t>
            </a:r>
          </a:p>
          <a:p>
            <a:pPr algn="ctr"/>
            <a:r>
              <a:rPr lang="hr-HR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Dislocirana jedinica</a:t>
            </a:r>
            <a:endParaRPr lang="hr-HR" sz="1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5583491"/>
            <a:ext cx="1944216" cy="4870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8" name="Slika 17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0272" y="5473538"/>
            <a:ext cx="1674517" cy="594809"/>
          </a:xfrm>
          <a:prstGeom prst="rect">
            <a:avLst/>
          </a:prstGeom>
        </p:spPr>
      </p:pic>
      <p:sp>
        <p:nvSpPr>
          <p:cNvPr id="2" name="AutoShape 2" descr="zaposljavanje.gif">
            <a:hlinkClick r:id="rId9"/>
          </p:cNvPr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pic>
        <p:nvPicPr>
          <p:cNvPr id="21" name="Slika 20" descr="C:\Users\Korisnik\AppData\Local\Microsoft\Windows\Temporary Internet Files\Content.Word\0[1].jpg"/>
          <p:cNvPicPr/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15787" y="5637180"/>
            <a:ext cx="1152000" cy="936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071546"/>
            <a:ext cx="8420100" cy="3886200"/>
          </a:xfrm>
        </p:spPr>
        <p:txBody>
          <a:bodyPr/>
          <a:lstStyle/>
          <a:p>
            <a:pPr algn="ctr"/>
            <a:r>
              <a:rPr lang="hr-H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Trajanje projekta: </a:t>
            </a:r>
            <a:r>
              <a:rPr lang="hr-HR" b="1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15 mjeseci</a:t>
            </a:r>
          </a:p>
          <a:p>
            <a:pPr algn="ctr"/>
            <a:endParaRPr lang="hr-HR" b="1" dirty="0" smtClean="0">
              <a:solidFill>
                <a:srgbClr val="FFC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cs typeface="Tahoma" pitchFamily="34" charset="0"/>
            </a:endParaRPr>
          </a:p>
          <a:p>
            <a:pPr algn="ctr"/>
            <a:endParaRPr lang="hr-HR" b="1" dirty="0" smtClean="0">
              <a:solidFill>
                <a:srgbClr val="FFC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cs typeface="Tahoma" pitchFamily="34" charset="0"/>
            </a:endParaRPr>
          </a:p>
          <a:p>
            <a:pPr algn="ctr"/>
            <a:r>
              <a:rPr lang="hr-H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Nositelj: </a:t>
            </a:r>
            <a:r>
              <a:rPr lang="hr-HR" b="1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Centar za rehabilitaciju Zagreb, </a:t>
            </a:r>
            <a:r>
              <a:rPr lang="hr-HR" b="1" dirty="0" err="1" smtClean="0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Orlovac</a:t>
            </a:r>
            <a:r>
              <a:rPr lang="hr-HR" b="1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 2</a:t>
            </a:r>
          </a:p>
          <a:p>
            <a:pPr marL="457200" indent="1250950" algn="ctr">
              <a:buSzPct val="100000"/>
              <a:buNone/>
            </a:pPr>
            <a:r>
              <a:rPr lang="hr-HR" b="1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Dislocirana jedinica, Ilica 223</a:t>
            </a:r>
          </a:p>
          <a:p>
            <a:pPr algn="ctr"/>
            <a:endParaRPr lang="hr-HR" b="1" dirty="0" smtClean="0">
              <a:solidFill>
                <a:srgbClr val="FFC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cs typeface="Tahoma" pitchFamily="34" charset="0"/>
            </a:endParaRPr>
          </a:p>
          <a:p>
            <a:pPr algn="ctr"/>
            <a:endParaRPr lang="hr-HR" b="1" dirty="0" smtClean="0">
              <a:solidFill>
                <a:srgbClr val="FFC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cs typeface="Tahoma" pitchFamily="34" charset="0"/>
            </a:endParaRPr>
          </a:p>
          <a:p>
            <a:pPr algn="ctr"/>
            <a:r>
              <a:rPr lang="hr-H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Partneri: </a:t>
            </a:r>
            <a:r>
              <a:rPr lang="hr-HR" b="1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1. Gradsko društvo Crvenog križa</a:t>
            </a:r>
          </a:p>
          <a:p>
            <a:pPr indent="1446213" algn="ctr">
              <a:buNone/>
            </a:pPr>
            <a:r>
              <a:rPr lang="hr-HR" b="1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2. Volonterski centar Zagreb</a:t>
            </a:r>
          </a:p>
          <a:p>
            <a:pPr>
              <a:buNone/>
            </a:pPr>
            <a:endParaRPr lang="hr-HR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3528" y="374098"/>
            <a:ext cx="1011304" cy="678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10" descr="logo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64941" y="5670826"/>
            <a:ext cx="939782" cy="6564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403256" y="302098"/>
            <a:ext cx="735826" cy="72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Slika 5" descr="C:\Users\Korisnik\AppData\Local\Microsoft\Windows\Temporary Internet Files\Content.Word\0[1].jpg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5531055"/>
            <a:ext cx="864000" cy="720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2285984" y="2214554"/>
            <a:ext cx="5429288" cy="3048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/>
          <a:lstStyle/>
          <a:p>
            <a:pPr algn="l" defTabSz="762000">
              <a:lnSpc>
                <a:spcPct val="90000"/>
              </a:lnSpc>
              <a:spcBef>
                <a:spcPct val="20000"/>
              </a:spcBef>
              <a:buFont typeface="Symbol" pitchFamily="18" charset="2"/>
              <a:buChar char="¨"/>
              <a:tabLst>
                <a:tab pos="476250" algn="l"/>
              </a:tabLst>
            </a:pPr>
            <a:r>
              <a:rPr lang="en-US" sz="2600" dirty="0" smtClean="0">
                <a:solidFill>
                  <a:srgbClr val="FFCC00"/>
                </a:solidFill>
                <a:latin typeface="Tahoma" pitchFamily="34" charset="0"/>
              </a:rPr>
              <a:t> </a:t>
            </a:r>
            <a:r>
              <a:rPr lang="en-US" sz="2600" dirty="0">
                <a:solidFill>
                  <a:srgbClr val="FFCC00"/>
                </a:solidFill>
                <a:latin typeface="Tahoma" pitchFamily="34" charset="0"/>
              </a:rPr>
              <a:t>	</a:t>
            </a:r>
            <a:r>
              <a:rPr lang="hr-HR" sz="2600" b="1" dirty="0">
                <a:solidFill>
                  <a:srgbClr val="FFCC00"/>
                </a:solidFill>
                <a:latin typeface="Tahoma" pitchFamily="34" charset="0"/>
              </a:rPr>
              <a:t>CILJEVI PROJEKTA</a:t>
            </a:r>
            <a:endParaRPr lang="en-US" sz="2600" b="1" dirty="0">
              <a:solidFill>
                <a:srgbClr val="FFCC00"/>
              </a:solidFill>
              <a:latin typeface="Tahoma" pitchFamily="34" charset="0"/>
            </a:endParaRPr>
          </a:p>
          <a:p>
            <a:pPr algn="l" defTabSz="762000">
              <a:lnSpc>
                <a:spcPct val="90000"/>
              </a:lnSpc>
              <a:spcBef>
                <a:spcPct val="20000"/>
              </a:spcBef>
              <a:buFont typeface="Symbol" pitchFamily="18" charset="2"/>
              <a:buChar char="¨"/>
              <a:tabLst>
                <a:tab pos="476250" algn="l"/>
              </a:tabLst>
            </a:pPr>
            <a:r>
              <a:rPr lang="hr-HR" sz="2600" b="1" dirty="0" smtClean="0">
                <a:solidFill>
                  <a:srgbClr val="FFCC00"/>
                </a:solidFill>
                <a:latin typeface="Tahoma" pitchFamily="34" charset="0"/>
              </a:rPr>
              <a:t> 	CILJNE SKUPINE</a:t>
            </a:r>
          </a:p>
          <a:p>
            <a:pPr algn="l" defTabSz="762000">
              <a:lnSpc>
                <a:spcPct val="90000"/>
              </a:lnSpc>
              <a:spcBef>
                <a:spcPct val="20000"/>
              </a:spcBef>
              <a:buFont typeface="Symbol" pitchFamily="18" charset="2"/>
              <a:buChar char="¨"/>
              <a:tabLst>
                <a:tab pos="476250" algn="l"/>
              </a:tabLst>
            </a:pPr>
            <a:r>
              <a:rPr lang="hr-HR" sz="2600" b="1" dirty="0" smtClean="0">
                <a:solidFill>
                  <a:srgbClr val="FFCC00"/>
                </a:solidFill>
                <a:latin typeface="Tahoma" pitchFamily="34" charset="0"/>
              </a:rPr>
              <a:t>  AKTIVNOSTI U PROJEKTU</a:t>
            </a:r>
            <a:endParaRPr lang="en-US" sz="2600" b="1" dirty="0">
              <a:solidFill>
                <a:srgbClr val="FFCC00"/>
              </a:solidFill>
              <a:latin typeface="Tahoma" pitchFamily="34" charset="0"/>
            </a:endParaRPr>
          </a:p>
          <a:p>
            <a:pPr algn="l" defTabSz="762000">
              <a:lnSpc>
                <a:spcPct val="110000"/>
              </a:lnSpc>
              <a:spcBef>
                <a:spcPct val="20000"/>
              </a:spcBef>
              <a:buFont typeface="Symbol" pitchFamily="18" charset="2"/>
              <a:buChar char="¨"/>
              <a:tabLst>
                <a:tab pos="476250" algn="l"/>
              </a:tabLst>
            </a:pPr>
            <a:r>
              <a:rPr lang="en-US" sz="2600" b="1" dirty="0" smtClean="0">
                <a:solidFill>
                  <a:srgbClr val="FFCC00"/>
                </a:solidFill>
                <a:latin typeface="Tahoma" pitchFamily="34" charset="0"/>
              </a:rPr>
              <a:t> 	</a:t>
            </a:r>
            <a:r>
              <a:rPr lang="hr-HR" sz="2600" b="1" dirty="0" smtClean="0">
                <a:solidFill>
                  <a:srgbClr val="FFCC00"/>
                </a:solidFill>
                <a:latin typeface="Tahoma" pitchFamily="34" charset="0"/>
              </a:rPr>
              <a:t>REZULTATI PROJEKTA</a:t>
            </a:r>
            <a:endParaRPr lang="en-US" sz="2600" b="1" dirty="0">
              <a:solidFill>
                <a:srgbClr val="FFCC00"/>
              </a:solidFill>
              <a:latin typeface="Tahoma" pitchFamily="34" charset="0"/>
            </a:endParaRPr>
          </a:p>
          <a:p>
            <a:pPr algn="l" defTabSz="762000">
              <a:lnSpc>
                <a:spcPct val="110000"/>
              </a:lnSpc>
              <a:spcBef>
                <a:spcPct val="20000"/>
              </a:spcBef>
              <a:buFont typeface="Symbol" pitchFamily="18" charset="2"/>
              <a:buChar char="¨"/>
              <a:tabLst>
                <a:tab pos="476250" algn="l"/>
              </a:tabLst>
            </a:pPr>
            <a:r>
              <a:rPr lang="en-US" sz="2600" b="1" dirty="0">
                <a:solidFill>
                  <a:srgbClr val="FFCC00"/>
                </a:solidFill>
                <a:latin typeface="Tahoma" pitchFamily="34" charset="0"/>
              </a:rPr>
              <a:t> 	</a:t>
            </a:r>
            <a:r>
              <a:rPr lang="hr-HR" sz="2600" b="1" dirty="0" smtClean="0">
                <a:solidFill>
                  <a:srgbClr val="FFCC00"/>
                </a:solidFill>
                <a:latin typeface="Tahoma" pitchFamily="34" charset="0"/>
              </a:rPr>
              <a:t>ODRŽIVOST PROJEKTA</a:t>
            </a:r>
            <a:endParaRPr lang="en-US" sz="2600" b="1" dirty="0">
              <a:solidFill>
                <a:srgbClr val="FFCC00"/>
              </a:solidFill>
              <a:latin typeface="Tahoma" pitchFamily="34" charset="0"/>
            </a:endParaRPr>
          </a:p>
          <a:p>
            <a:pPr algn="l" defTabSz="762000">
              <a:lnSpc>
                <a:spcPct val="110000"/>
              </a:lnSpc>
              <a:spcBef>
                <a:spcPct val="20000"/>
              </a:spcBef>
              <a:tabLst>
                <a:tab pos="476250" algn="l"/>
              </a:tabLst>
            </a:pPr>
            <a:endParaRPr lang="en-US" sz="2600" b="1" dirty="0">
              <a:solidFill>
                <a:srgbClr val="FFCC00"/>
              </a:solidFill>
              <a:latin typeface="Tahoma" pitchFamily="34" charset="0"/>
            </a:endParaRPr>
          </a:p>
        </p:txBody>
      </p:sp>
      <p:sp>
        <p:nvSpPr>
          <p:cNvPr id="168963" name="Rectangle 3"/>
          <p:cNvSpPr>
            <a:spLocks noChangeArrowheads="1"/>
          </p:cNvSpPr>
          <p:nvPr/>
        </p:nvSpPr>
        <p:spPr bwMode="auto">
          <a:xfrm>
            <a:off x="500034" y="714356"/>
            <a:ext cx="8324880" cy="609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algn="ctr" defTabSz="762000">
              <a:lnSpc>
                <a:spcPct val="90000"/>
              </a:lnSpc>
              <a:spcBef>
                <a:spcPct val="20000"/>
              </a:spcBef>
              <a:buFont typeface="Symbol" pitchFamily="18" charset="2"/>
              <a:buNone/>
              <a:tabLst>
                <a:tab pos="190500" algn="l"/>
              </a:tabLst>
              <a:defRPr/>
            </a:pPr>
            <a:r>
              <a:rPr lang="hr-HR" sz="28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SAŽETAK</a:t>
            </a:r>
            <a:r>
              <a:rPr lang="en-US" sz="28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 </a:t>
            </a:r>
            <a:r>
              <a:rPr lang="en-US" sz="28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PROJEKTA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14348" y="1785926"/>
            <a:ext cx="80724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hr-HR" dirty="0" smtClean="0"/>
              <a:t>	</a:t>
            </a:r>
            <a:endParaRPr lang="hr-HR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0251" y="407361"/>
            <a:ext cx="1011304" cy="678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10" descr="logo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14348" y="5562826"/>
            <a:ext cx="939782" cy="6564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403256" y="302098"/>
            <a:ext cx="735826" cy="72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Slika 7" descr="C:\Users\Korisnik\AppData\Local\Microsoft\Windows\Temporary Internet Files\Content.Word\0[1].jpg"/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4612" y="5531055"/>
            <a:ext cx="864000" cy="720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026"/>
          <p:cNvSpPr>
            <a:spLocks noChangeArrowheads="1"/>
          </p:cNvSpPr>
          <p:nvPr/>
        </p:nvSpPr>
        <p:spPr bwMode="auto">
          <a:xfrm>
            <a:off x="209550" y="1143000"/>
            <a:ext cx="8724900" cy="4953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/>
          <a:lstStyle/>
          <a:p>
            <a:pPr marL="0" lvl="1" algn="l" defTabSz="762000">
              <a:lnSpc>
                <a:spcPct val="90000"/>
              </a:lnSpc>
              <a:spcBef>
                <a:spcPct val="20000"/>
              </a:spcBef>
              <a:buFont typeface="Wingdings" pitchFamily="2" charset="2"/>
              <a:buChar char="Ø"/>
              <a:tabLst>
                <a:tab pos="476250" algn="l"/>
              </a:tabLst>
            </a:pPr>
            <a:r>
              <a:rPr lang="hr-HR" sz="2600" b="1" dirty="0" smtClean="0">
                <a:solidFill>
                  <a:srgbClr val="FFCC00"/>
                </a:solidFill>
                <a:latin typeface="Tahoma" pitchFamily="34" charset="0"/>
              </a:rPr>
              <a:t> </a:t>
            </a:r>
            <a:r>
              <a:rPr lang="hr-HR" sz="2600" b="1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</a:rPr>
              <a:t>OPĆI CILJ: </a:t>
            </a:r>
          </a:p>
          <a:p>
            <a:pPr algn="l" defTabSz="762000">
              <a:lnSpc>
                <a:spcPct val="90000"/>
              </a:lnSpc>
              <a:spcBef>
                <a:spcPct val="20000"/>
              </a:spcBef>
              <a:tabLst>
                <a:tab pos="476250" algn="l"/>
              </a:tabLst>
            </a:pPr>
            <a:endParaRPr lang="hr-HR" sz="2600" b="1" dirty="0" smtClean="0">
              <a:solidFill>
                <a:srgbClr val="FFC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</a:endParaRPr>
          </a:p>
          <a:p>
            <a:pPr marL="444500" algn="l" defTabSz="762000">
              <a:lnSpc>
                <a:spcPct val="90000"/>
              </a:lnSpc>
              <a:spcBef>
                <a:spcPct val="20000"/>
              </a:spcBef>
              <a:tabLst>
                <a:tab pos="476250" algn="l"/>
              </a:tabLst>
            </a:pPr>
            <a:r>
              <a:rPr lang="hr-HR" sz="2600" b="1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</a:rPr>
              <a:t>SOCIJALNO UKLJUČIVANJE DUGOTRAJNO NEZAPOSLENIH OSOBA S IT NA OTVORENOM TRŽIŠTU RADA</a:t>
            </a:r>
          </a:p>
          <a:p>
            <a:pPr algn="l" defTabSz="762000">
              <a:lnSpc>
                <a:spcPct val="90000"/>
              </a:lnSpc>
              <a:spcBef>
                <a:spcPct val="20000"/>
              </a:spcBef>
              <a:buFont typeface="Symbol" pitchFamily="18" charset="2"/>
              <a:buChar char="¨"/>
              <a:tabLst>
                <a:tab pos="476250" algn="l"/>
              </a:tabLst>
            </a:pPr>
            <a:endParaRPr lang="hr-HR" sz="2600" b="1" dirty="0" smtClean="0">
              <a:solidFill>
                <a:srgbClr val="FFC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</a:endParaRPr>
          </a:p>
          <a:p>
            <a:pPr algn="l" defTabSz="762000">
              <a:lnSpc>
                <a:spcPct val="90000"/>
              </a:lnSpc>
              <a:spcBef>
                <a:spcPct val="20000"/>
              </a:spcBef>
              <a:buFont typeface="Wingdings" pitchFamily="2" charset="2"/>
              <a:buChar char="Ø"/>
              <a:tabLst>
                <a:tab pos="476250" algn="l"/>
              </a:tabLst>
            </a:pPr>
            <a:r>
              <a:rPr lang="hr-HR" sz="2600" b="1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</a:rPr>
              <a:t> SPECIFIČNI CILJEVI:</a:t>
            </a:r>
          </a:p>
          <a:p>
            <a:pPr algn="l" defTabSz="762000">
              <a:lnSpc>
                <a:spcPct val="90000"/>
              </a:lnSpc>
              <a:spcBef>
                <a:spcPct val="20000"/>
              </a:spcBef>
              <a:tabLst>
                <a:tab pos="476250" algn="l"/>
              </a:tabLst>
            </a:pPr>
            <a:endParaRPr lang="hr-HR" sz="2600" b="1" dirty="0" smtClean="0">
              <a:solidFill>
                <a:srgbClr val="FFC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</a:endParaRPr>
          </a:p>
          <a:p>
            <a:pPr marL="958850" indent="-514350" algn="l" defTabSz="762000">
              <a:lnSpc>
                <a:spcPct val="90000"/>
              </a:lnSpc>
              <a:spcBef>
                <a:spcPct val="20000"/>
              </a:spcBef>
              <a:buFont typeface="+mj-lt"/>
              <a:buAutoNum type="arabicPeriod"/>
              <a:tabLst>
                <a:tab pos="476250" algn="l"/>
              </a:tabLst>
            </a:pPr>
            <a:r>
              <a:rPr lang="hr-HR" sz="2600" b="1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</a:rPr>
              <a:t>BOLJE ZAPOŠLJAVANJE DUGOTRAJNO NEZAPOSLENIH OSOBA S IT KROZ SUSTAV  ZAPOŠLJAVANJA UZ PODRŠKU</a:t>
            </a:r>
            <a:endParaRPr lang="en-US" sz="2600" b="1" dirty="0">
              <a:solidFill>
                <a:srgbClr val="FFC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</a:endParaRPr>
          </a:p>
          <a:p>
            <a:pPr algn="l" defTabSz="762000">
              <a:lnSpc>
                <a:spcPct val="30000"/>
              </a:lnSpc>
              <a:spcBef>
                <a:spcPct val="20000"/>
              </a:spcBef>
              <a:buFont typeface="Symbol" pitchFamily="18" charset="2"/>
              <a:buChar char="¨"/>
              <a:tabLst>
                <a:tab pos="476250" algn="l"/>
              </a:tabLst>
            </a:pPr>
            <a:endParaRPr lang="en-US" sz="2600" b="1" dirty="0">
              <a:solidFill>
                <a:srgbClr val="FFC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</a:endParaRPr>
          </a:p>
          <a:p>
            <a:pPr algn="l" defTabSz="762000">
              <a:lnSpc>
                <a:spcPct val="90000"/>
              </a:lnSpc>
              <a:spcBef>
                <a:spcPct val="20000"/>
              </a:spcBef>
              <a:tabLst>
                <a:tab pos="476250" algn="l"/>
              </a:tabLst>
            </a:pPr>
            <a:r>
              <a:rPr lang="en-US" sz="2600" b="1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</a:rPr>
              <a:t>	</a:t>
            </a:r>
            <a:endParaRPr lang="en-US" sz="2600" b="1" dirty="0">
              <a:solidFill>
                <a:srgbClr val="FFC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</a:endParaRPr>
          </a:p>
        </p:txBody>
      </p:sp>
      <p:sp>
        <p:nvSpPr>
          <p:cNvPr id="171011" name="Rectangle 1027"/>
          <p:cNvSpPr>
            <a:spLocks noChangeArrowheads="1"/>
          </p:cNvSpPr>
          <p:nvPr/>
        </p:nvSpPr>
        <p:spPr bwMode="auto">
          <a:xfrm>
            <a:off x="2357422" y="428604"/>
            <a:ext cx="4248150" cy="609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algn="ctr" defTabSz="762000">
              <a:lnSpc>
                <a:spcPct val="90000"/>
              </a:lnSpc>
              <a:spcBef>
                <a:spcPct val="20000"/>
              </a:spcBef>
              <a:buFont typeface="Symbol" pitchFamily="18" charset="2"/>
              <a:buNone/>
              <a:tabLst>
                <a:tab pos="190500" algn="l"/>
              </a:tabLst>
              <a:defRPr/>
            </a:pPr>
            <a:r>
              <a:rPr lang="en-US" dirty="0">
                <a:solidFill>
                  <a:schemeClr val="tx1"/>
                </a:solidFill>
                <a:latin typeface="Tahoma" pitchFamily="34" charset="0"/>
              </a:rPr>
              <a:t> 	</a:t>
            </a:r>
            <a:r>
              <a:rPr lang="en-US" sz="28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CILJEVI PROJEKTA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3528" y="374098"/>
            <a:ext cx="1011304" cy="678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10" descr="logo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11560" y="5883064"/>
            <a:ext cx="939782" cy="6564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403256" y="302098"/>
            <a:ext cx="735826" cy="72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Slika 6" descr="C:\Users\Korisnik\AppData\Local\Microsoft\Windows\Temporary Internet Files\Content.Word\0[1].jpg"/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30600" y="5819522"/>
            <a:ext cx="864000" cy="720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857232"/>
            <a:ext cx="8420100" cy="4632550"/>
          </a:xfrm>
        </p:spPr>
        <p:txBody>
          <a:bodyPr wrap="square">
            <a:noAutofit/>
          </a:bodyPr>
          <a:lstStyle/>
          <a:p>
            <a:pPr marL="725488" indent="-457200" defTabSz="762000">
              <a:lnSpc>
                <a:spcPct val="90000"/>
              </a:lnSpc>
              <a:buClr>
                <a:srgbClr val="FFCC00"/>
              </a:buClr>
              <a:buSzPct val="100000"/>
              <a:buFont typeface="+mj-lt"/>
              <a:buAutoNum type="arabicPeriod" startAt="2"/>
              <a:tabLst>
                <a:tab pos="538163" algn="l"/>
              </a:tabLst>
            </a:pPr>
            <a:r>
              <a:rPr lang="hr-HR" b="1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</a:rPr>
              <a:t>OSNOVAN INSTITUCIONALNI OKVIR ZA         POTPORU  ZAPOŠLJAVANJA OSOBA S IT-OSNIVANJE ODJELA-CENTRA ZA PRUŽANJE PODRŠKE UNUTAR CRZ-a</a:t>
            </a:r>
            <a:endParaRPr lang="en-US" b="1" dirty="0" smtClean="0">
              <a:solidFill>
                <a:srgbClr val="FFC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</a:endParaRPr>
          </a:p>
          <a:p>
            <a:pPr marL="268288" indent="0" defTabSz="762000">
              <a:lnSpc>
                <a:spcPct val="90000"/>
              </a:lnSpc>
              <a:buClr>
                <a:srgbClr val="FFCC00"/>
              </a:buClr>
              <a:buSzPct val="100000"/>
              <a:buFont typeface="+mj-lt"/>
              <a:buAutoNum type="arabicPeriod" startAt="2"/>
              <a:tabLst>
                <a:tab pos="538163" algn="l"/>
              </a:tabLst>
            </a:pPr>
            <a:endParaRPr lang="hr-HR" b="1" dirty="0" smtClean="0">
              <a:solidFill>
                <a:srgbClr val="FFC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</a:endParaRPr>
          </a:p>
          <a:p>
            <a:pPr marL="268288" indent="0" defTabSz="762000">
              <a:lnSpc>
                <a:spcPct val="90000"/>
              </a:lnSpc>
              <a:buClr>
                <a:srgbClr val="FFCC00"/>
              </a:buClr>
              <a:buSzPct val="100000"/>
              <a:buFont typeface="+mj-lt"/>
              <a:buAutoNum type="arabicPeriod" startAt="2"/>
              <a:tabLst>
                <a:tab pos="538163" algn="l"/>
              </a:tabLst>
            </a:pPr>
            <a:endParaRPr lang="hr-HR" b="1" dirty="0" smtClean="0">
              <a:solidFill>
                <a:srgbClr val="FFC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</a:endParaRPr>
          </a:p>
          <a:p>
            <a:pPr marL="725488" indent="-457200" defTabSz="762000">
              <a:lnSpc>
                <a:spcPct val="90000"/>
              </a:lnSpc>
              <a:buClr>
                <a:srgbClr val="FFCC00"/>
              </a:buClr>
              <a:buSzPct val="100000"/>
              <a:buFont typeface="+mj-lt"/>
              <a:buAutoNum type="arabicPeriod" startAt="2"/>
              <a:tabLst>
                <a:tab pos="538163" algn="l"/>
              </a:tabLst>
            </a:pPr>
            <a:r>
              <a:rPr lang="hr-HR" b="1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</a:rPr>
              <a:t>ZAPOŠLJAVANJE UZ PODRŠKU –TRAJNO DOSTUPNA USLUGA ZA KLIJENTE I SASTAVNI DIO CRZ AKTIVNOSTI</a:t>
            </a:r>
          </a:p>
          <a:p>
            <a:pPr marL="268288" indent="0" defTabSz="762000">
              <a:lnSpc>
                <a:spcPct val="90000"/>
              </a:lnSpc>
              <a:buClr>
                <a:srgbClr val="FFCC00"/>
              </a:buClr>
              <a:buSzPct val="100000"/>
              <a:buFont typeface="+mj-lt"/>
              <a:buAutoNum type="arabicPeriod" startAt="2"/>
              <a:tabLst>
                <a:tab pos="538163" algn="l"/>
              </a:tabLst>
            </a:pPr>
            <a:endParaRPr lang="en-US" b="1" dirty="0" smtClean="0">
              <a:solidFill>
                <a:srgbClr val="FFC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</a:endParaRPr>
          </a:p>
          <a:p>
            <a:pPr marL="268288" indent="0" defTabSz="762000">
              <a:lnSpc>
                <a:spcPct val="30000"/>
              </a:lnSpc>
              <a:buClr>
                <a:srgbClr val="FFCC00"/>
              </a:buClr>
              <a:buSzPct val="100000"/>
              <a:buFont typeface="+mj-lt"/>
              <a:buAutoNum type="arabicPeriod" startAt="2"/>
              <a:tabLst>
                <a:tab pos="538163" algn="l"/>
              </a:tabLst>
            </a:pPr>
            <a:endParaRPr lang="en-US" b="1" dirty="0" smtClean="0">
              <a:solidFill>
                <a:srgbClr val="FFC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</a:endParaRPr>
          </a:p>
          <a:p>
            <a:pPr marL="725488" indent="-457200" defTabSz="762000">
              <a:lnSpc>
                <a:spcPct val="90000"/>
              </a:lnSpc>
              <a:buClr>
                <a:srgbClr val="FFCC00"/>
              </a:buClr>
              <a:buSzPct val="100000"/>
              <a:buFont typeface="+mj-lt"/>
              <a:buAutoNum type="arabicPeriod" startAt="4"/>
              <a:tabLst>
                <a:tab pos="538163" algn="l"/>
              </a:tabLst>
            </a:pPr>
            <a:r>
              <a:rPr lang="hr-HR" b="1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</a:rPr>
              <a:t>DJELOVATI NA SVIJEST ZAJEDNICE  DA OSOBE S IT MOGU BITI UČINKOVITE NA TRŽIŠTU RADA</a:t>
            </a:r>
            <a:endParaRPr lang="hr-H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9512" y="116632"/>
            <a:ext cx="1011304" cy="678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10" descr="logo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9552" y="5678550"/>
            <a:ext cx="939782" cy="6564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37596" y="116632"/>
            <a:ext cx="735826" cy="72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Slika 6" descr="C:\Users\Korisnik\AppData\Local\Microsoft\Windows\Temporary Internet Files\Content.Word\0[1].jpg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3509" y="5649612"/>
            <a:ext cx="864000" cy="720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0" y="1285860"/>
            <a:ext cx="9144000" cy="3352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/>
          <a:lstStyle/>
          <a:p>
            <a:pPr marL="820738" indent="-457200" algn="l" defTabSz="762000">
              <a:lnSpc>
                <a:spcPct val="90000"/>
              </a:lnSpc>
              <a:spcBef>
                <a:spcPct val="20000"/>
              </a:spcBef>
              <a:buFont typeface="+mj-lt"/>
              <a:buAutoNum type="arabicPeriod"/>
              <a:tabLst>
                <a:tab pos="476250" algn="l"/>
                <a:tab pos="981075" algn="l"/>
              </a:tabLst>
            </a:pPr>
            <a:r>
              <a:rPr lang="hr-HR" b="1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DVADESET OSOBA S IT ZAPOSLENIH U PROJEKTU </a:t>
            </a:r>
          </a:p>
          <a:p>
            <a:pPr marL="366713" indent="-3175" algn="l" defTabSz="762000">
              <a:lnSpc>
                <a:spcPct val="90000"/>
              </a:lnSpc>
              <a:spcBef>
                <a:spcPct val="20000"/>
              </a:spcBef>
              <a:tabLst>
                <a:tab pos="476250" algn="l"/>
                <a:tab pos="981075" algn="l"/>
              </a:tabLst>
            </a:pPr>
            <a:endParaRPr lang="hr-HR" b="1" dirty="0" smtClean="0">
              <a:solidFill>
                <a:srgbClr val="FFC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cs typeface="Tahoma" pitchFamily="34" charset="0"/>
            </a:endParaRPr>
          </a:p>
          <a:p>
            <a:pPr marL="820738" indent="-457200" algn="l" defTabSz="762000">
              <a:lnSpc>
                <a:spcPct val="90000"/>
              </a:lnSpc>
              <a:spcBef>
                <a:spcPct val="20000"/>
              </a:spcBef>
              <a:buFont typeface="+mj-lt"/>
              <a:buAutoNum type="arabicPeriod" startAt="2"/>
            </a:pPr>
            <a:r>
              <a:rPr lang="hr-HR" b="1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OSPOSOBLJENI  RADNI ASISTENTI ZA PODRŠKU      OSOBAMA S IT NA RADNOM MJESTU</a:t>
            </a:r>
          </a:p>
          <a:p>
            <a:pPr marL="366713" lvl="1" indent="-3175" algn="l" defTabSz="762000">
              <a:lnSpc>
                <a:spcPct val="110000"/>
              </a:lnSpc>
              <a:tabLst>
                <a:tab pos="476250" algn="l"/>
                <a:tab pos="981075" algn="l"/>
              </a:tabLst>
            </a:pPr>
            <a:endParaRPr lang="hr-HR" b="1" dirty="0" smtClean="0">
              <a:solidFill>
                <a:srgbClr val="FFC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cs typeface="Tahoma" pitchFamily="34" charset="0"/>
            </a:endParaRPr>
          </a:p>
          <a:p>
            <a:pPr marL="820738" lvl="1" indent="-457200" algn="l" defTabSz="444500">
              <a:lnSpc>
                <a:spcPct val="110000"/>
              </a:lnSpc>
              <a:buFont typeface="+mj-lt"/>
              <a:buAutoNum type="arabicPeriod" startAt="3"/>
              <a:tabLst>
                <a:tab pos="476250" algn="l"/>
                <a:tab pos="981075" algn="l"/>
              </a:tabLst>
            </a:pPr>
            <a:r>
              <a:rPr lang="hr-HR" b="1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OSPOSOBLJENI OSOBNI ASISTENTI ZA INDIVIDUALIZIRANU PODRŠKU OSOBI S IT</a:t>
            </a:r>
          </a:p>
          <a:p>
            <a:pPr marL="366713" lvl="1" indent="-3175" algn="l" defTabSz="444500">
              <a:lnSpc>
                <a:spcPct val="110000"/>
              </a:lnSpc>
              <a:tabLst>
                <a:tab pos="476250" algn="l"/>
                <a:tab pos="981075" algn="l"/>
              </a:tabLst>
            </a:pPr>
            <a:endParaRPr lang="hr-HR" b="1" dirty="0" smtClean="0">
              <a:solidFill>
                <a:srgbClr val="FFC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cs typeface="Tahoma" pitchFamily="34" charset="0"/>
            </a:endParaRPr>
          </a:p>
          <a:p>
            <a:pPr marL="820738" lvl="1" indent="-457200" algn="l" defTabSz="444500">
              <a:lnSpc>
                <a:spcPct val="110000"/>
              </a:lnSpc>
              <a:buFont typeface="+mj-lt"/>
              <a:buAutoNum type="arabicPeriod" startAt="4"/>
              <a:tabLst>
                <a:tab pos="476250" algn="l"/>
                <a:tab pos="981075" algn="l"/>
              </a:tabLst>
            </a:pPr>
            <a:r>
              <a:rPr lang="hr-HR" b="1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POTENCIJALNI I DOGOVORENI POSLODAVCI</a:t>
            </a:r>
          </a:p>
          <a:p>
            <a:pPr marL="366713" lvl="1" indent="-3175" algn="l" defTabSz="444500">
              <a:lnSpc>
                <a:spcPct val="110000"/>
              </a:lnSpc>
              <a:tabLst>
                <a:tab pos="476250" algn="l"/>
                <a:tab pos="981075" algn="l"/>
              </a:tabLst>
            </a:pPr>
            <a:endParaRPr lang="hr-HR" b="1" dirty="0" smtClean="0">
              <a:solidFill>
                <a:srgbClr val="FFC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cs typeface="Tahoma" pitchFamily="34" charset="0"/>
            </a:endParaRPr>
          </a:p>
          <a:p>
            <a:pPr marL="820738" lvl="1" indent="-457200" algn="l" defTabSz="444500">
              <a:lnSpc>
                <a:spcPct val="110000"/>
              </a:lnSpc>
              <a:buFont typeface="+mj-lt"/>
              <a:buAutoNum type="arabicPeriod" startAt="5"/>
              <a:tabLst>
                <a:tab pos="476250" algn="l"/>
                <a:tab pos="981075" algn="l"/>
              </a:tabLst>
            </a:pPr>
            <a:r>
              <a:rPr lang="hr-HR" b="1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ŠIRA DRUŠTVENA ZAJEDNICA OSVJEŠTENA ZA NASTAVAK I ODRŽIVOST PROJEKTA</a:t>
            </a:r>
            <a:endParaRPr lang="en-US" b="1" dirty="0">
              <a:solidFill>
                <a:srgbClr val="FFC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cs typeface="Tahoma" pitchFamily="34" charset="0"/>
            </a:endParaRPr>
          </a:p>
        </p:txBody>
      </p:sp>
      <p:sp>
        <p:nvSpPr>
          <p:cNvPr id="173059" name="Rectangle 3"/>
          <p:cNvSpPr>
            <a:spLocks noChangeArrowheads="1"/>
          </p:cNvSpPr>
          <p:nvPr/>
        </p:nvSpPr>
        <p:spPr bwMode="auto">
          <a:xfrm>
            <a:off x="609600" y="609600"/>
            <a:ext cx="7467600" cy="914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algn="ctr" defTabSz="762000">
              <a:spcBef>
                <a:spcPct val="20000"/>
              </a:spcBef>
              <a:buFont typeface="Symbol" pitchFamily="18" charset="2"/>
              <a:buNone/>
              <a:tabLst>
                <a:tab pos="190500" algn="l"/>
              </a:tabLst>
              <a:defRPr/>
            </a:pPr>
            <a:r>
              <a:rPr lang="hr-HR" sz="28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CILJNE SKUPINE</a:t>
            </a:r>
            <a:endParaRPr lang="en-US" sz="2800" b="1" dirty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3528" y="232854"/>
            <a:ext cx="1011304" cy="678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10" descr="logo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95050" y="6016569"/>
            <a:ext cx="939782" cy="6564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812360" y="249600"/>
            <a:ext cx="735826" cy="72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Slika 6" descr="C:\Users\Korisnik\AppData\Local\Microsoft\Windows\Temporary Internet Files\Content.Word\0[1].jpg"/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5200" y="5926451"/>
            <a:ext cx="864000" cy="720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209550" y="1752600"/>
            <a:ext cx="8724900" cy="3810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/>
          <a:lstStyle/>
          <a:p>
            <a:pPr marL="514350" indent="-514350" algn="l" defTabSz="762000">
              <a:spcBef>
                <a:spcPts val="0"/>
              </a:spcBef>
              <a:buFont typeface="+mj-lt"/>
              <a:buAutoNum type="arabicPeriod"/>
              <a:tabLst>
                <a:tab pos="476250" algn="l"/>
              </a:tabLst>
            </a:pPr>
            <a:endParaRPr lang="hr-HR" sz="2600" b="1" dirty="0" smtClean="0">
              <a:solidFill>
                <a:srgbClr val="FFCC00"/>
              </a:solidFill>
              <a:latin typeface="Arial" charset="0"/>
            </a:endParaRPr>
          </a:p>
          <a:p>
            <a:pPr marL="514350" indent="-514350" algn="l" defTabSz="762000">
              <a:lnSpc>
                <a:spcPct val="90000"/>
              </a:lnSpc>
              <a:spcBef>
                <a:spcPct val="20000"/>
              </a:spcBef>
              <a:tabLst>
                <a:tab pos="476250" algn="l"/>
              </a:tabLst>
            </a:pPr>
            <a:endParaRPr lang="en-US" sz="2600" b="1" dirty="0">
              <a:solidFill>
                <a:srgbClr val="FFCC00"/>
              </a:solidFill>
              <a:latin typeface="Arial" charset="0"/>
            </a:endParaRPr>
          </a:p>
        </p:txBody>
      </p:sp>
      <p:sp>
        <p:nvSpPr>
          <p:cNvPr id="175107" name="Rectangle 3"/>
          <p:cNvSpPr>
            <a:spLocks noChangeArrowheads="1"/>
          </p:cNvSpPr>
          <p:nvPr/>
        </p:nvSpPr>
        <p:spPr bwMode="auto">
          <a:xfrm>
            <a:off x="457200" y="685800"/>
            <a:ext cx="8305800" cy="990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algn="ctr" defTabSz="762000">
              <a:lnSpc>
                <a:spcPct val="110000"/>
              </a:lnSpc>
              <a:spcBef>
                <a:spcPct val="20000"/>
              </a:spcBef>
              <a:buFont typeface="Symbol" pitchFamily="18" charset="2"/>
              <a:buNone/>
              <a:tabLst>
                <a:tab pos="190500" algn="l"/>
              </a:tabLst>
              <a:defRPr/>
            </a:pPr>
            <a:endParaRPr lang="hr-HR" sz="2800" b="1" dirty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</a:endParaRPr>
          </a:p>
          <a:p>
            <a:pPr algn="ctr" defTabSz="762000">
              <a:lnSpc>
                <a:spcPct val="110000"/>
              </a:lnSpc>
              <a:spcBef>
                <a:spcPct val="20000"/>
              </a:spcBef>
              <a:buFont typeface="Symbol" pitchFamily="18" charset="2"/>
              <a:buNone/>
              <a:tabLst>
                <a:tab pos="190500" algn="l"/>
              </a:tabLst>
              <a:defRPr/>
            </a:pPr>
            <a:r>
              <a:rPr lang="hr-HR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AKTIVNOSTI I REZULTATI U PROJEKTU</a:t>
            </a:r>
          </a:p>
          <a:p>
            <a:pPr algn="l" defTabSz="762000">
              <a:lnSpc>
                <a:spcPct val="110000"/>
              </a:lnSpc>
              <a:spcBef>
                <a:spcPct val="20000"/>
              </a:spcBef>
              <a:buFont typeface="Symbol" pitchFamily="18" charset="2"/>
              <a:buNone/>
              <a:tabLst>
                <a:tab pos="190500" algn="l"/>
              </a:tabLst>
              <a:defRPr/>
            </a:pPr>
            <a:endParaRPr lang="hr-HR" sz="28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</a:endParaRPr>
          </a:p>
          <a:p>
            <a:pPr marL="514350" indent="-514350" algn="l" defTabSz="762000">
              <a:lnSpc>
                <a:spcPct val="110000"/>
              </a:lnSpc>
              <a:spcBef>
                <a:spcPct val="20000"/>
              </a:spcBef>
              <a:buClr>
                <a:srgbClr val="FFCC00"/>
              </a:buClr>
              <a:buFont typeface="Symbol" pitchFamily="18" charset="2"/>
              <a:buAutoNum type="arabicPeriod"/>
              <a:tabLst>
                <a:tab pos="190500" algn="l"/>
              </a:tabLst>
              <a:defRPr/>
            </a:pPr>
            <a:r>
              <a:rPr lang="hr-HR" b="1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UVJEŽBAVANJE I EDUCIRANJE RADNIH ASISTENATA - RAZVIJEN PROGRAM RADA ZA RADNO MJESTO RADNOG ASISTENTA</a:t>
            </a:r>
          </a:p>
          <a:p>
            <a:pPr marL="514350" indent="-514350" algn="l" defTabSz="762000">
              <a:lnSpc>
                <a:spcPct val="110000"/>
              </a:lnSpc>
              <a:spcBef>
                <a:spcPct val="20000"/>
              </a:spcBef>
              <a:buClr>
                <a:srgbClr val="FFCC00"/>
              </a:buClr>
              <a:buFont typeface="Symbol" pitchFamily="18" charset="2"/>
              <a:buAutoNum type="arabicPeriod"/>
              <a:tabLst>
                <a:tab pos="190500" algn="l"/>
              </a:tabLst>
              <a:defRPr/>
            </a:pPr>
            <a:endParaRPr lang="hr-HR" b="1" dirty="0" smtClean="0">
              <a:solidFill>
                <a:srgbClr val="FFCC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</a:endParaRPr>
          </a:p>
          <a:p>
            <a:pPr marL="514350" indent="-514350" algn="l" defTabSz="762000">
              <a:lnSpc>
                <a:spcPct val="110000"/>
              </a:lnSpc>
              <a:spcBef>
                <a:spcPct val="20000"/>
              </a:spcBef>
              <a:buClr>
                <a:srgbClr val="FFCC00"/>
              </a:buClr>
              <a:buFont typeface="Symbol" pitchFamily="18" charset="2"/>
              <a:buAutoNum type="arabicPeriod"/>
              <a:tabLst>
                <a:tab pos="190500" algn="l"/>
              </a:tabLst>
              <a:defRPr/>
            </a:pPr>
            <a:r>
              <a:rPr lang="hr-HR" b="1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ODABIR I PRIPREMA DUGOTRAJNO NEZAPOSLENIH OSOBA S IT - UVJEŽBAVANJE SOCIJALNIH I TEHNIČKIH VJEŠTINA - DVADESET OSOBA S IT SPREMNO ZA RAD NA OTVORENOM TRŽIŠTU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9550" y="266745"/>
            <a:ext cx="1011304" cy="678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10" descr="logo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71600" y="6099501"/>
            <a:ext cx="939782" cy="6564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835552" y="260648"/>
            <a:ext cx="735826" cy="72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Slika 6" descr="C:\Users\Korisnik\AppData\Local\Microsoft\Windows\Temporary Internet Files\Content.Word\0[1].jpg"/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6021288"/>
            <a:ext cx="864000" cy="720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357298"/>
            <a:ext cx="8420100" cy="3886200"/>
          </a:xfrm>
        </p:spPr>
        <p:txBody>
          <a:bodyPr/>
          <a:lstStyle/>
          <a:p>
            <a:pPr marL="514350" indent="-514350" defTabSz="762000">
              <a:lnSpc>
                <a:spcPct val="110000"/>
              </a:lnSpc>
              <a:buClr>
                <a:srgbClr val="FFCC00"/>
              </a:buClr>
              <a:buSzPct val="100000"/>
              <a:buFont typeface="+mj-lt"/>
              <a:buAutoNum type="arabicPeriod" startAt="3"/>
              <a:tabLst>
                <a:tab pos="190500" algn="l"/>
              </a:tabLst>
              <a:defRPr/>
            </a:pPr>
            <a:r>
              <a:rPr lang="hr-HR" b="1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KONTAKTI S POSLODAVCIMA - DOGOVORENA RADNA MJESTA</a:t>
            </a:r>
          </a:p>
          <a:p>
            <a:pPr marL="514350" indent="-514350" defTabSz="762000">
              <a:lnSpc>
                <a:spcPct val="110000"/>
              </a:lnSpc>
              <a:buClr>
                <a:srgbClr val="FFCC00"/>
              </a:buClr>
              <a:buFont typeface="Symbol" pitchFamily="18" charset="2"/>
              <a:buAutoNum type="arabicPeriod" startAt="3"/>
              <a:tabLst>
                <a:tab pos="190500" algn="l"/>
              </a:tabLst>
              <a:defRPr/>
            </a:pPr>
            <a:endParaRPr lang="hr-HR" b="1" dirty="0" smtClean="0">
              <a:solidFill>
                <a:srgbClr val="FFCC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</a:endParaRPr>
          </a:p>
          <a:p>
            <a:pPr marL="514350" indent="-514350" defTabSz="762000">
              <a:lnSpc>
                <a:spcPct val="110000"/>
              </a:lnSpc>
              <a:buClr>
                <a:srgbClr val="FFCC00"/>
              </a:buClr>
              <a:buSzPct val="100000"/>
              <a:buFont typeface="Symbol" pitchFamily="18" charset="2"/>
              <a:buAutoNum type="arabicPeriod" startAt="3"/>
              <a:tabLst>
                <a:tab pos="190500" algn="l"/>
              </a:tabLst>
              <a:defRPr/>
            </a:pPr>
            <a:r>
              <a:rPr lang="hr-HR" b="1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 PROVOĐENJE KAMPANJE TIJEKOM PROJEKTA-RAZVIJANJE VISOKOG STUPNJA SVIJESTI ZAJEDNICE O SPOSOBNOSTIMA I PRAVU NA RAD OSOBA S IT</a:t>
            </a:r>
          </a:p>
          <a:p>
            <a:pPr marL="514350" indent="-514350" defTabSz="762000">
              <a:lnSpc>
                <a:spcPct val="110000"/>
              </a:lnSpc>
              <a:buClr>
                <a:srgbClr val="FFCC00"/>
              </a:buClr>
              <a:buSzPct val="100000"/>
              <a:buFont typeface="Symbol" pitchFamily="18" charset="2"/>
              <a:buAutoNum type="arabicPeriod" startAt="3"/>
              <a:tabLst>
                <a:tab pos="190500" algn="l"/>
              </a:tabLst>
              <a:defRPr/>
            </a:pPr>
            <a:endParaRPr lang="hr-HR" b="1" dirty="0" smtClean="0">
              <a:solidFill>
                <a:srgbClr val="FFCC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</a:endParaRPr>
          </a:p>
          <a:p>
            <a:pPr marL="514350" indent="-514350" defTabSz="762000">
              <a:lnSpc>
                <a:spcPct val="110000"/>
              </a:lnSpc>
              <a:buClr>
                <a:srgbClr val="FFCC00"/>
              </a:buClr>
              <a:buSzPct val="100000"/>
              <a:buNone/>
              <a:tabLst>
                <a:tab pos="190500" algn="l"/>
              </a:tabLst>
              <a:defRPr/>
            </a:pPr>
            <a:endParaRPr lang="hr-HR" b="1" dirty="0" smtClean="0">
              <a:solidFill>
                <a:srgbClr val="FFCC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</a:endParaRPr>
          </a:p>
          <a:p>
            <a:pPr marL="514350" indent="-514350" defTabSz="762000">
              <a:lnSpc>
                <a:spcPct val="110000"/>
              </a:lnSpc>
              <a:buClr>
                <a:srgbClr val="FFCC00"/>
              </a:buClr>
              <a:buSzPct val="100000"/>
              <a:buFont typeface="Symbol" pitchFamily="18" charset="2"/>
              <a:buAutoNum type="arabicPeriod" startAt="3"/>
              <a:tabLst>
                <a:tab pos="190500" algn="l"/>
              </a:tabLst>
              <a:defRPr/>
            </a:pPr>
            <a:endParaRPr lang="hr-HR" b="1" dirty="0" smtClean="0">
              <a:solidFill>
                <a:srgbClr val="FFCC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</a:endParaRPr>
          </a:p>
          <a:p>
            <a:pPr marL="514350" indent="-514350" defTabSz="762000">
              <a:lnSpc>
                <a:spcPct val="110000"/>
              </a:lnSpc>
              <a:buClr>
                <a:srgbClr val="FFCC00"/>
              </a:buClr>
              <a:buSzPct val="100000"/>
              <a:buFont typeface="Symbol" pitchFamily="18" charset="2"/>
              <a:buAutoNum type="arabicPeriod" startAt="3"/>
              <a:tabLst>
                <a:tab pos="190500" algn="l"/>
              </a:tabLst>
              <a:defRPr/>
            </a:pPr>
            <a:endParaRPr lang="hr-HR" b="1" dirty="0" smtClean="0">
              <a:solidFill>
                <a:srgbClr val="FFCC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</a:endParaRPr>
          </a:p>
          <a:p>
            <a:endParaRPr lang="hr-HR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3528" y="374098"/>
            <a:ext cx="1011304" cy="678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10" descr="logo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9552" y="5661248"/>
            <a:ext cx="939782" cy="6564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12360" y="249600"/>
            <a:ext cx="735826" cy="72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Slika 6" descr="C:\Users\Korisnik\AppData\Local\Microsoft\Windows\Temporary Internet Files\Content.Word\0[1].jpg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4612" y="5531055"/>
            <a:ext cx="864000" cy="720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100" y="361950"/>
            <a:ext cx="8296304" cy="685800"/>
          </a:xfrm>
        </p:spPr>
        <p:txBody>
          <a:bodyPr/>
          <a:lstStyle/>
          <a:p>
            <a:pPr algn="ctr"/>
            <a:r>
              <a:rPr lang="hr-HR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BUDUĆNOST….</a:t>
            </a:r>
            <a:endParaRPr lang="hr-HR" sz="2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1428736"/>
            <a:ext cx="8420100" cy="3886200"/>
          </a:xfrm>
        </p:spPr>
        <p:txBody>
          <a:bodyPr/>
          <a:lstStyle/>
          <a:p>
            <a:pPr marL="820738" indent="-457200">
              <a:buClr>
                <a:srgbClr val="FFCC00"/>
              </a:buClr>
              <a:buSzPct val="100000"/>
              <a:buFont typeface="+mj-lt"/>
              <a:buAutoNum type="arabicPeriod"/>
            </a:pPr>
            <a:r>
              <a:rPr lang="hr-HR" b="1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NAŠ PRIMJER DOBRE PRAKSE – MODEL ZA SVE        KOJI ŽELE DJELOVATI NA POBOLJŠANJE SOCIJALNOG UKLJUČIVANJA OSOBA S  I.T. NA TRŽIŠTE RADA</a:t>
            </a:r>
          </a:p>
          <a:p>
            <a:pPr marL="820738" indent="-457200">
              <a:buClr>
                <a:srgbClr val="FFCC00"/>
              </a:buClr>
              <a:buSzPct val="100000"/>
              <a:buFont typeface="+mj-lt"/>
              <a:buAutoNum type="arabicPeriod"/>
            </a:pPr>
            <a:endParaRPr lang="hr-HR" b="1" dirty="0" smtClean="0">
              <a:solidFill>
                <a:srgbClr val="FFC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cs typeface="Tahoma" pitchFamily="34" charset="0"/>
            </a:endParaRPr>
          </a:p>
          <a:p>
            <a:pPr marL="820738" indent="-457200">
              <a:buClr>
                <a:srgbClr val="FFCC00"/>
              </a:buClr>
              <a:buSzPct val="100000"/>
              <a:buFont typeface="+mj-lt"/>
              <a:buAutoNum type="arabicPeriod"/>
            </a:pPr>
            <a:r>
              <a:rPr lang="hr-HR" b="1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RADNI ASISTENT – KLJUČNA OSOBA U ZADRŽAVANJU RADNOG MJESTA OSOBE S I.T.</a:t>
            </a:r>
          </a:p>
          <a:p>
            <a:pPr marL="820738" indent="-457200">
              <a:buClr>
                <a:srgbClr val="FFCC00"/>
              </a:buClr>
              <a:buSzPct val="100000"/>
              <a:buNone/>
            </a:pPr>
            <a:endParaRPr lang="hr-HR" b="1" dirty="0" smtClean="0">
              <a:solidFill>
                <a:srgbClr val="FFC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cs typeface="Tahoma" pitchFamily="34" charset="0"/>
            </a:endParaRPr>
          </a:p>
          <a:p>
            <a:pPr marL="820738" indent="-457200">
              <a:buClr>
                <a:srgbClr val="FFCC00"/>
              </a:buClr>
              <a:buSzPct val="100000"/>
              <a:buFont typeface="+mj-lt"/>
              <a:buAutoNum type="arabicPeriod" startAt="3"/>
            </a:pPr>
            <a:r>
              <a:rPr lang="hr-HR" b="1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CENTAR ZA PRUŽANJE PODRŠKE – REFERENTNI CENTAR REGIJE</a:t>
            </a:r>
          </a:p>
          <a:p>
            <a:pPr marL="820738" indent="-457200">
              <a:buClr>
                <a:srgbClr val="FFCC00"/>
              </a:buClr>
              <a:buSzPct val="100000"/>
              <a:buFont typeface="+mj-lt"/>
              <a:buAutoNum type="arabicPeriod" startAt="3"/>
            </a:pPr>
            <a:endParaRPr lang="hr-HR" b="1" dirty="0" smtClean="0">
              <a:solidFill>
                <a:srgbClr val="FFC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cs typeface="Tahoma" pitchFamily="34" charset="0"/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3528" y="374098"/>
            <a:ext cx="1011304" cy="678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10" descr="logo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9552" y="5901048"/>
            <a:ext cx="939782" cy="6564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35552" y="353417"/>
            <a:ext cx="735826" cy="72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Slika 6" descr="C:\Users\Korisnik\AppData\Local\Microsoft\Windows\Temporary Internet Files\Content.Word\0[1].jpg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5819944"/>
            <a:ext cx="864000" cy="720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IntTUG">
  <a:themeElements>
    <a:clrScheme name="">
      <a:dk1>
        <a:srgbClr val="000000"/>
      </a:dk1>
      <a:lt1>
        <a:srgbClr val="FFFFFF"/>
      </a:lt1>
      <a:dk2>
        <a:srgbClr val="777777"/>
      </a:dk2>
      <a:lt2>
        <a:srgbClr val="FFFFFF"/>
      </a:lt2>
      <a:accent1>
        <a:srgbClr val="FC0128"/>
      </a:accent1>
      <a:accent2>
        <a:srgbClr val="114FFB"/>
      </a:accent2>
      <a:accent3>
        <a:srgbClr val="BDBDBD"/>
      </a:accent3>
      <a:accent4>
        <a:srgbClr val="DADADA"/>
      </a:accent4>
      <a:accent5>
        <a:srgbClr val="FDAAAC"/>
      </a:accent5>
      <a:accent6>
        <a:srgbClr val="0E47E3"/>
      </a:accent6>
      <a:hlink>
        <a:srgbClr val="CECECE"/>
      </a:hlink>
      <a:folHlink>
        <a:srgbClr val="8CF4EA"/>
      </a:folHlink>
    </a:clrScheme>
    <a:fontScheme name="IntTUG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IntTUG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TUG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ntTUG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TUG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TUG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TUG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TUG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10733172</TotalTime>
  <Pages>22</Pages>
  <Words>340</Words>
  <Application>Microsoft Office PowerPoint</Application>
  <PresentationFormat>Prikaz na zaslonu (4:3)</PresentationFormat>
  <Paragraphs>82</Paragraphs>
  <Slides>9</Slides>
  <Notes>5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9</vt:i4>
      </vt:variant>
    </vt:vector>
  </HeadingPairs>
  <TitlesOfParts>
    <vt:vector size="10" baseType="lpstr">
      <vt:lpstr>IntTUG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BUDUĆNOST….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Tor Vorraa</dc:creator>
  <cp:lastModifiedBy>Korisnik</cp:lastModifiedBy>
  <cp:revision>425</cp:revision>
  <cp:lastPrinted>1998-11-24T11:01:59Z</cp:lastPrinted>
  <dcterms:created xsi:type="dcterms:W3CDTF">1998-10-01T16:09:00Z</dcterms:created>
  <dcterms:modified xsi:type="dcterms:W3CDTF">2013-04-23T12:33:42Z</dcterms:modified>
</cp:coreProperties>
</file>